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8"/>
  </p:notesMasterIdLst>
  <p:handoutMasterIdLst>
    <p:handoutMasterId r:id="rId19"/>
  </p:handoutMasterIdLst>
  <p:sldIdLst>
    <p:sldId id="257" r:id="rId5"/>
    <p:sldId id="389" r:id="rId6"/>
    <p:sldId id="405" r:id="rId7"/>
    <p:sldId id="406" r:id="rId8"/>
    <p:sldId id="392" r:id="rId9"/>
    <p:sldId id="407" r:id="rId10"/>
    <p:sldId id="393" r:id="rId11"/>
    <p:sldId id="408" r:id="rId12"/>
    <p:sldId id="394" r:id="rId13"/>
    <p:sldId id="395" r:id="rId14"/>
    <p:sldId id="409" r:id="rId15"/>
    <p:sldId id="410" r:id="rId16"/>
    <p:sldId id="3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63" d="100"/>
          <a:sy n="63" d="100"/>
        </p:scale>
        <p:origin x="804"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12/18/2022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8949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72243901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9044508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3445905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1369197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7222450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7452819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456802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2758738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48639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7963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4132577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9277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590234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3891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6131559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4978679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9783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0676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1868487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10808269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8" r:id="rId20"/>
    <p:sldLayoutId id="2147483734" r:id="rId21"/>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152640" y="1148080"/>
            <a:ext cx="4503738" cy="3527889"/>
          </a:xfrm>
        </p:spPr>
        <p:txBody>
          <a:bodyPr anchor="b" anchorCtr="0">
            <a:normAutofit/>
          </a:bodyPr>
          <a:lstStyle/>
          <a:p>
            <a:pPr>
              <a:lnSpc>
                <a:spcPct val="150000"/>
              </a:lnSpc>
              <a:spcAft>
                <a:spcPts val="800"/>
              </a:spcAft>
            </a:pPr>
            <a:r>
              <a:rPr lang="en-US" sz="4400" b="1" dirty="0">
                <a:effectLst/>
                <a:latin typeface="Times New Roman" panose="02020603050405020304" pitchFamily="18" charset="0"/>
                <a:ea typeface="Calibri" panose="020F0502020204030204" pitchFamily="34" charset="0"/>
                <a:cs typeface="Arial" panose="020B0604020202020204" pitchFamily="34" charset="0"/>
              </a:rPr>
              <a:t>TETANUS</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a:xfrm>
            <a:off x="0" y="0"/>
            <a:ext cx="680720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152640" y="4927600"/>
            <a:ext cx="3755707" cy="1216343"/>
          </a:xfrm>
        </p:spPr>
        <p:txBody>
          <a:bodyPr>
            <a:normAutofit/>
          </a:bodyPr>
          <a:lstStyle/>
          <a:p>
            <a:r>
              <a:rPr lang="en-US" sz="2400" dirty="0">
                <a:latin typeface="Times New Roman" panose="02020603050405020304" pitchFamily="18" charset="0"/>
                <a:cs typeface="Times New Roman" panose="02020603050405020304" pitchFamily="18" charset="0"/>
              </a:rPr>
              <a:t>By. </a:t>
            </a:r>
          </a:p>
          <a:p>
            <a:r>
              <a:rPr lang="en-US" sz="2400" dirty="0">
                <a:latin typeface="Times New Roman" panose="02020603050405020304" pitchFamily="18" charset="0"/>
                <a:cs typeface="Times New Roman" panose="02020603050405020304" pitchFamily="18" charset="0"/>
              </a:rPr>
              <a:t>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E5813-D794-A6D4-9A0B-2060D73107A0}"/>
              </a:ext>
            </a:extLst>
          </p:cNvPr>
          <p:cNvSpPr>
            <a:spLocks noGrp="1"/>
          </p:cNvSpPr>
          <p:nvPr>
            <p:ph type="sldNum" sz="quarter" idx="12"/>
          </p:nvPr>
        </p:nvSpPr>
        <p:spPr/>
        <p:txBody>
          <a:bodyPr/>
          <a:lstStyle/>
          <a:p>
            <a:fld id="{DBA1B0FB-D917-4C8C-928F-313BD683BF39}" type="slidenum">
              <a:rPr lang="en-US" smtClean="0"/>
              <a:pPr/>
              <a:t>10</a:t>
            </a:fld>
            <a:endParaRPr lang="en-US"/>
          </a:p>
        </p:txBody>
      </p:sp>
      <p:sp>
        <p:nvSpPr>
          <p:cNvPr id="7" name="TextBox 6">
            <a:extLst>
              <a:ext uri="{FF2B5EF4-FFF2-40B4-BE49-F238E27FC236}">
                <a16:creationId xmlns:a16="http://schemas.microsoft.com/office/drawing/2014/main" id="{4D1FF9E3-3170-5F89-39F1-7236D06BECFB}"/>
              </a:ext>
            </a:extLst>
          </p:cNvPr>
          <p:cNvSpPr txBox="1"/>
          <p:nvPr/>
        </p:nvSpPr>
        <p:spPr>
          <a:xfrm>
            <a:off x="433137" y="874649"/>
            <a:ext cx="11020926" cy="3562322"/>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TREATMENT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These are the main principles in the treatment of tetanus: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Eliminate the causative bacteria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bythe</a:t>
            </a:r>
            <a:r>
              <a:rPr lang="en-US" sz="2400" dirty="0">
                <a:effectLst/>
                <a:latin typeface="Times New Roman" panose="02020603050405020304" pitchFamily="18" charset="0"/>
                <a:ea typeface="Calibri" panose="020F0502020204030204" pitchFamily="34" charset="0"/>
                <a:cs typeface="Arial" panose="020B0604020202020204" pitchFamily="34" charset="0"/>
              </a:rPr>
              <a:t> parenteral administration of penicillin in large doses (44,000 IU/kg IV) . Other antimicrobials that have been proposed include oxytetracycline (15 mg/kg), macrolides, and metronidazole.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Neutralize residual toxin administering tetanus antitoxin.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806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5537E5-8BA1-E9B8-BA87-A380D9E47DE9}"/>
              </a:ext>
            </a:extLst>
          </p:cNvPr>
          <p:cNvSpPr>
            <a:spLocks noGrp="1"/>
          </p:cNvSpPr>
          <p:nvPr>
            <p:ph type="sldNum" sz="quarter" idx="12"/>
          </p:nvPr>
        </p:nvSpPr>
        <p:spPr/>
        <p:txBody>
          <a:bodyPr/>
          <a:lstStyle/>
          <a:p>
            <a:fld id="{DBA1B0FB-D917-4C8C-928F-313BD683BF39}" type="slidenum">
              <a:rPr lang="en-US" smtClean="0"/>
              <a:pPr/>
              <a:t>11</a:t>
            </a:fld>
            <a:endParaRPr lang="en-US"/>
          </a:p>
        </p:txBody>
      </p:sp>
      <p:sp>
        <p:nvSpPr>
          <p:cNvPr id="7" name="TextBox 6">
            <a:extLst>
              <a:ext uri="{FF2B5EF4-FFF2-40B4-BE49-F238E27FC236}">
                <a16:creationId xmlns:a16="http://schemas.microsoft.com/office/drawing/2014/main" id="{D10CBAD2-25A8-9B56-8890-314B35130A82}"/>
              </a:ext>
            </a:extLst>
          </p:cNvPr>
          <p:cNvSpPr txBox="1"/>
          <p:nvPr/>
        </p:nvSpPr>
        <p:spPr>
          <a:xfrm>
            <a:off x="272716" y="1063416"/>
            <a:ext cx="11646567" cy="5019131"/>
          </a:xfrm>
          <a:prstGeom prst="rect">
            <a:avLst/>
          </a:prstGeom>
          <a:noFill/>
        </p:spPr>
        <p:txBody>
          <a:bodyPr wrap="square">
            <a:spAutoFit/>
          </a:bodyPr>
          <a:lstStyle/>
          <a:p>
            <a:pPr lvl="0" algn="just" rtl="0">
              <a:lnSpc>
                <a:spcPct val="150000"/>
              </a:lnSpc>
            </a:pPr>
            <a:r>
              <a:rPr lang="en-US" sz="2400" dirty="0">
                <a:latin typeface="Times New Roman" panose="02020603050405020304" pitchFamily="18" charset="0"/>
                <a:ea typeface="Calibri" panose="020F0502020204030204" pitchFamily="34" charset="0"/>
                <a:cs typeface="Arial" panose="020B0604020202020204" pitchFamily="34" charset="0"/>
              </a:rPr>
              <a:t>3. </a:t>
            </a:r>
            <a:r>
              <a:rPr lang="en-US" sz="2400" dirty="0">
                <a:effectLst/>
                <a:latin typeface="Times New Roman" panose="02020603050405020304" pitchFamily="18" charset="0"/>
                <a:ea typeface="Calibri" panose="020F0502020204030204" pitchFamily="34" charset="0"/>
                <a:cs typeface="Arial" panose="020B0604020202020204" pitchFamily="34" charset="0"/>
              </a:rPr>
              <a:t>Control muscle spasms until the toxin is eliminated or destroyed by   used relaxation of the muscle tetany can be attempted with various drugs. Chlorpromazine (0.4–0.8 mg/kg BW intravenously, or 1.0 mg/kg BW intramuscularly, three or four times daily) and acepromazine (0.05 mg/kg BW three to four times daily) administered until severe signs subside, are widely used in horses. A combination of diazepam (0.1– 0.4 mg/kg) and xylazine (0.5–1.0 mg/kg intravenously or intramuscularly)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4. Maintain hydration and nutrition by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by</a:t>
            </a:r>
            <a:r>
              <a:rPr lang="en-US" sz="2400" dirty="0">
                <a:effectLst/>
                <a:latin typeface="Times New Roman" panose="02020603050405020304" pitchFamily="18" charset="0"/>
                <a:ea typeface="Calibri" panose="020F0502020204030204" pitchFamily="34" charset="0"/>
                <a:cs typeface="Arial" panose="020B0604020202020204" pitchFamily="34" charset="0"/>
              </a:rPr>
              <a:t> intravenous or stomach-tube feeding during the critical stages when the animal cannot eat or drink.</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5. Provide supportive treatment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212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A2AA-74AD-C846-7BCA-2C4FBD20F3B0}"/>
              </a:ext>
            </a:extLst>
          </p:cNvPr>
          <p:cNvSpPr>
            <a:spLocks noGrp="1"/>
          </p:cNvSpPr>
          <p:nvPr>
            <p:ph type="title"/>
          </p:nvPr>
        </p:nvSpPr>
        <p:spPr>
          <a:xfrm>
            <a:off x="415578" y="1675927"/>
            <a:ext cx="10387760" cy="3734272"/>
          </a:xfrm>
        </p:spPr>
        <p:txBody>
          <a:bodyPr/>
          <a:lstStyle/>
          <a:p>
            <a:pPr>
              <a:lnSpc>
                <a:spcPct val="150000"/>
              </a:lnSpc>
              <a:spcAft>
                <a:spcPts val="800"/>
              </a:spcAft>
              <a:tabLst>
                <a:tab pos="1073150" algn="l"/>
              </a:tabLst>
            </a:pPr>
            <a:r>
              <a:rPr lang="en-US" sz="2800" dirty="0">
                <a:effectLst/>
                <a:latin typeface="Times New Roman" panose="02020603050405020304" pitchFamily="18" charset="0"/>
                <a:ea typeface="Calibri" panose="020F0502020204030204" pitchFamily="34" charset="0"/>
                <a:cs typeface="Arial" panose="020B0604020202020204" pitchFamily="34" charset="0"/>
              </a:rPr>
              <a:t>Control</a:t>
            </a: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dirty="0">
                <a:effectLst/>
                <a:latin typeface="Times New Roman" panose="02020603050405020304" pitchFamily="18" charset="0"/>
                <a:ea typeface="Calibri" panose="020F0502020204030204" pitchFamily="34" charset="0"/>
                <a:cs typeface="Arial" panose="020B0604020202020204" pitchFamily="34" charset="0"/>
              </a:rPr>
              <a:t>   Regular vaccination if tetanus toxoid (R-1) Tetanus antitoxin (1500 IU per dose IM in unvaccinated animals with fresh wounds) (R-1) IM, intramuscularly, IV, intravenously.</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Date Placeholder 2">
            <a:extLst>
              <a:ext uri="{FF2B5EF4-FFF2-40B4-BE49-F238E27FC236}">
                <a16:creationId xmlns:a16="http://schemas.microsoft.com/office/drawing/2014/main" id="{F1005431-ECE8-C340-2C12-10B85EFE4C93}"/>
              </a:ext>
            </a:extLst>
          </p:cNvPr>
          <p:cNvSpPr>
            <a:spLocks noGrp="1"/>
          </p:cNvSpPr>
          <p:nvPr>
            <p:ph type="dt" sz="half" idx="10"/>
          </p:nvPr>
        </p:nvSpPr>
        <p:spPr/>
        <p:txBody>
          <a:bodyPr/>
          <a:lstStyle/>
          <a:p>
            <a:r>
              <a:rPr lang="en-US"/>
              <a:t>Tuesday, February 2, 20XX</a:t>
            </a:r>
            <a:endParaRPr lang="en-US" dirty="0"/>
          </a:p>
        </p:txBody>
      </p:sp>
      <p:sp>
        <p:nvSpPr>
          <p:cNvPr id="4" name="Footer Placeholder 3">
            <a:extLst>
              <a:ext uri="{FF2B5EF4-FFF2-40B4-BE49-F238E27FC236}">
                <a16:creationId xmlns:a16="http://schemas.microsoft.com/office/drawing/2014/main" id="{DE75AEA2-9855-8365-C9B3-8B028359B73A}"/>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C2B68265-CBE3-1F09-D424-53EE0990F59D}"/>
              </a:ext>
            </a:extLst>
          </p:cNvPr>
          <p:cNvSpPr>
            <a:spLocks noGrp="1"/>
          </p:cNvSpPr>
          <p:nvPr>
            <p:ph type="sldNum" sz="quarter" idx="12"/>
          </p:nvPr>
        </p:nvSpPr>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251815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sz="8800" dirty="0">
                <a:latin typeface="Times New Roman" panose="02020603050405020304" pitchFamily="18" charset="0"/>
                <a:cs typeface="Times New Roman" panose="02020603050405020304" pitchFamily="18" charset="0"/>
              </a:rPr>
              <a:t>Thank You</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247798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3" b="23"/>
          <a:stretch/>
        </p:blipFill>
        <p:spPr>
          <a:xfrm>
            <a:off x="9642303" y="1175511"/>
            <a:ext cx="2258672" cy="2380489"/>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9152572" y="3668095"/>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17" name="TextBox 16">
            <a:extLst>
              <a:ext uri="{FF2B5EF4-FFF2-40B4-BE49-F238E27FC236}">
                <a16:creationId xmlns:a16="http://schemas.microsoft.com/office/drawing/2014/main" id="{A0971B40-5C0C-12B4-EA66-0D22D2969380}"/>
              </a:ext>
            </a:extLst>
          </p:cNvPr>
          <p:cNvSpPr txBox="1"/>
          <p:nvPr/>
        </p:nvSpPr>
        <p:spPr>
          <a:xfrm>
            <a:off x="139088" y="1249764"/>
            <a:ext cx="9503215" cy="4003788"/>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ETIOLOGY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Calibri" panose="020F0502020204030204" pitchFamily="34" charset="0"/>
                <a:cs typeface="Arial" panose="020B0604020202020204" pitchFamily="34" charset="0"/>
              </a:rPr>
              <a:t> Tetanus is caused by C. tetani, a gram positive, spore-forming obligate anaerobe  bacillus. It is a ubiquitous organism and a  commensal of the gastrointestinal tract of  domestic animals and humans. The organism forms highly resistant spores that can  persist in soil for many years..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23486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DE5CD-F1EC-1043-03AC-F1C73841B42A}"/>
              </a:ext>
            </a:extLst>
          </p:cNvPr>
          <p:cNvSpPr>
            <a:spLocks noGrp="1"/>
          </p:cNvSpPr>
          <p:nvPr>
            <p:ph type="sldNum" sz="quarter" idx="12"/>
          </p:nvPr>
        </p:nvSpPr>
        <p:spPr/>
        <p:txBody>
          <a:bodyPr/>
          <a:lstStyle/>
          <a:p>
            <a:fld id="{DBA1B0FB-D917-4C8C-928F-313BD683BF39}" type="slidenum">
              <a:rPr lang="en-US" smtClean="0"/>
              <a:t>3</a:t>
            </a:fld>
            <a:endParaRPr lang="en-US"/>
          </a:p>
        </p:txBody>
      </p:sp>
      <p:sp>
        <p:nvSpPr>
          <p:cNvPr id="6" name="TextBox 5">
            <a:extLst>
              <a:ext uri="{FF2B5EF4-FFF2-40B4-BE49-F238E27FC236}">
                <a16:creationId xmlns:a16="http://schemas.microsoft.com/office/drawing/2014/main" id="{5D736D23-E5E4-1909-7E4F-B4A49C3C7B8B}"/>
              </a:ext>
            </a:extLst>
          </p:cNvPr>
          <p:cNvSpPr txBox="1"/>
          <p:nvPr/>
        </p:nvSpPr>
        <p:spPr>
          <a:xfrm>
            <a:off x="320842" y="807394"/>
            <a:ext cx="11277600" cy="5532092"/>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Occurrence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Tetanus occurs in all parts of the world and is most common in closely settled areas under intensive cultivation. It occurs in all farm animals, mainly as individual.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b="1" dirty="0">
                <a:effectLst/>
                <a:latin typeface="Times New Roman" panose="02020603050405020304" pitchFamily="18" charset="0"/>
                <a:ea typeface="Calibri" panose="020F0502020204030204" pitchFamily="34" charset="0"/>
                <a:cs typeface="Arial" panose="020B0604020202020204" pitchFamily="34" charset="0"/>
              </a:rPr>
              <a:t>Case–Fatality Rate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In young ruminants the case–fatality rate is over 80%, but the recovery rate is high in adult cattle.</a:t>
            </a: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Source of Infection</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C. tetani organisms are commonly present in the feces of animals, especially horses, and in the soil contaminated by these feces.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066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0C326B-FA9C-B2C1-27BA-FA15F057CD3F}"/>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BED9E391-CA41-C359-A27D-36D138ABF41E}"/>
              </a:ext>
            </a:extLst>
          </p:cNvPr>
          <p:cNvSpPr txBox="1"/>
          <p:nvPr/>
        </p:nvSpPr>
        <p:spPr>
          <a:xfrm>
            <a:off x="200526" y="1063416"/>
            <a:ext cx="11718758" cy="4560544"/>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Transmission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portal of entry is usually through deep puncture wounds.</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Introduction to the genital tract at the time of parturition is the usual portal of entry in cattle. A high incidence of tetanus may occur in lambs following castration, shearing, docking, vaccinations, or injections of pharmaceuticals, especially anthelmintics.</a:t>
            </a:r>
          </a:p>
          <a:p>
            <a:pPr marL="342900" lvl="0" indent="-342900" algn="just">
              <a:lnSpc>
                <a:spcPct val="150000"/>
              </a:lnSpc>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Neonatal tetanus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occurs when there is infection in the umbilical cord associated with unsanitary conditions at parturition.</a:t>
            </a: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Outbreaks of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“idiopathic tetanus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occur occasionally in young cattle without a wound</a:t>
            </a:r>
          </a:p>
        </p:txBody>
      </p:sp>
    </p:spTree>
    <p:extLst>
      <p:ext uri="{BB962C8B-B14F-4D97-AF65-F5344CB8AC3E}">
        <p14:creationId xmlns:p14="http://schemas.microsoft.com/office/powerpoint/2010/main" val="156980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89326-3F3B-5C72-34DA-A45F47665471}"/>
              </a:ext>
            </a:extLst>
          </p:cNvPr>
          <p:cNvSpPr>
            <a:spLocks noGrp="1"/>
          </p:cNvSpPr>
          <p:nvPr>
            <p:ph type="sldNum" sz="quarter" idx="12"/>
          </p:nvPr>
        </p:nvSpPr>
        <p:spPr/>
        <p:txBody>
          <a:bodyPr/>
          <a:lstStyle/>
          <a:p>
            <a:fld id="{DBA1B0FB-D917-4C8C-928F-313BD683BF39}" type="slidenum">
              <a:rPr lang="en-US" smtClean="0"/>
              <a:t>5</a:t>
            </a:fld>
            <a:endParaRPr lang="en-US"/>
          </a:p>
        </p:txBody>
      </p:sp>
      <p:sp>
        <p:nvSpPr>
          <p:cNvPr id="5" name="Rectangle: Rounded Corners 4">
            <a:extLst>
              <a:ext uri="{FF2B5EF4-FFF2-40B4-BE49-F238E27FC236}">
                <a16:creationId xmlns:a16="http://schemas.microsoft.com/office/drawing/2014/main" id="{8459C5E6-FAA4-27A5-9E54-BE84EECC4334}"/>
              </a:ext>
            </a:extLst>
          </p:cNvPr>
          <p:cNvSpPr/>
          <p:nvPr/>
        </p:nvSpPr>
        <p:spPr>
          <a:xfrm>
            <a:off x="264160" y="1170665"/>
            <a:ext cx="3843822" cy="1757680"/>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tetanus spores remain localized at their site of introduction and do not invade surrounding tissue</a:t>
            </a:r>
          </a:p>
        </p:txBody>
      </p:sp>
      <p:sp>
        <p:nvSpPr>
          <p:cNvPr id="6" name="Rectangle: Rounded Corners 5">
            <a:extLst>
              <a:ext uri="{FF2B5EF4-FFF2-40B4-BE49-F238E27FC236}">
                <a16:creationId xmlns:a16="http://schemas.microsoft.com/office/drawing/2014/main" id="{E4630456-B83C-6049-D8A3-9A8269921848}"/>
              </a:ext>
            </a:extLst>
          </p:cNvPr>
          <p:cNvSpPr/>
          <p:nvPr/>
        </p:nvSpPr>
        <p:spPr>
          <a:xfrm>
            <a:off x="264160" y="196972"/>
            <a:ext cx="2875280" cy="805484"/>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Pathogenesis</a:t>
            </a:r>
            <a:r>
              <a:rPr lang="en-US" dirty="0"/>
              <a:t> </a:t>
            </a:r>
          </a:p>
        </p:txBody>
      </p:sp>
      <p:sp>
        <p:nvSpPr>
          <p:cNvPr id="7" name="Arrow: Right 6">
            <a:extLst>
              <a:ext uri="{FF2B5EF4-FFF2-40B4-BE49-F238E27FC236}">
                <a16:creationId xmlns:a16="http://schemas.microsoft.com/office/drawing/2014/main" id="{F61E7EB6-2640-A526-0F88-B8E92F284C51}"/>
              </a:ext>
            </a:extLst>
          </p:cNvPr>
          <p:cNvSpPr/>
          <p:nvPr/>
        </p:nvSpPr>
        <p:spPr>
          <a:xfrm>
            <a:off x="4107982" y="1551004"/>
            <a:ext cx="129032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EAE2DF2-1962-3638-B122-94EB1EA9F3EA}"/>
              </a:ext>
            </a:extLst>
          </p:cNvPr>
          <p:cNvSpPr/>
          <p:nvPr/>
        </p:nvSpPr>
        <p:spPr>
          <a:xfrm>
            <a:off x="380599" y="3718561"/>
            <a:ext cx="4269739" cy="2741929"/>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Tetanospasmin diffuses to the systemic circulation, is bound to motor end plates, and travels up peripheral nerve trunks via retrograde intra axonal transport to the CNS</a:t>
            </a:r>
          </a:p>
        </p:txBody>
      </p:sp>
      <p:sp>
        <p:nvSpPr>
          <p:cNvPr id="9" name="Rectangle: Rounded Corners 8">
            <a:extLst>
              <a:ext uri="{FF2B5EF4-FFF2-40B4-BE49-F238E27FC236}">
                <a16:creationId xmlns:a16="http://schemas.microsoft.com/office/drawing/2014/main" id="{00F8A309-7DE4-3E19-2CD6-35BD5A3047D3}"/>
              </a:ext>
            </a:extLst>
          </p:cNvPr>
          <p:cNvSpPr/>
          <p:nvPr/>
        </p:nvSpPr>
        <p:spPr>
          <a:xfrm>
            <a:off x="5398302" y="1018265"/>
            <a:ext cx="5678237" cy="1910080"/>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Spores germinate to their vegetative form to proliferate and produce </a:t>
            </a:r>
            <a:r>
              <a:rPr lang="en-US" sz="2400" dirty="0" err="1">
                <a:latin typeface="Times New Roman" panose="02020603050405020304" pitchFamily="18" charset="0"/>
                <a:cs typeface="Times New Roman" panose="02020603050405020304" pitchFamily="18" charset="0"/>
              </a:rPr>
              <a:t>tetanolysin</a:t>
            </a:r>
            <a:r>
              <a:rPr lang="en-US" sz="2400" dirty="0">
                <a:latin typeface="Times New Roman" panose="02020603050405020304" pitchFamily="18" charset="0"/>
                <a:cs typeface="Times New Roman" panose="02020603050405020304" pitchFamily="18" charset="0"/>
              </a:rPr>
              <a:t>, tetanospasmin and neurotoxin only if  environmental conditions are attained, lowering of O2 tension.</a:t>
            </a:r>
          </a:p>
        </p:txBody>
      </p:sp>
      <p:sp>
        <p:nvSpPr>
          <p:cNvPr id="10" name="Rectangle: Rounded Corners 9">
            <a:extLst>
              <a:ext uri="{FF2B5EF4-FFF2-40B4-BE49-F238E27FC236}">
                <a16:creationId xmlns:a16="http://schemas.microsoft.com/office/drawing/2014/main" id="{A31C33B1-4E34-F050-8ED5-5F1E9E964396}"/>
              </a:ext>
            </a:extLst>
          </p:cNvPr>
          <p:cNvSpPr/>
          <p:nvPr/>
        </p:nvSpPr>
        <p:spPr>
          <a:xfrm>
            <a:off x="5967664" y="3650882"/>
            <a:ext cx="6131694" cy="2942424"/>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Of the three mentioned exotoxins, </a:t>
            </a:r>
            <a:r>
              <a:rPr lang="en-US" sz="2400" i="1" dirty="0">
                <a:latin typeface="Times New Roman" panose="02020603050405020304" pitchFamily="18" charset="0"/>
                <a:cs typeface="Times New Roman" panose="02020603050405020304" pitchFamily="18" charset="0"/>
              </a:rPr>
              <a:t>tetanospasmin</a:t>
            </a:r>
            <a:r>
              <a:rPr lang="en-US" sz="2400" dirty="0">
                <a:latin typeface="Times New Roman" panose="02020603050405020304" pitchFamily="18" charset="0"/>
                <a:cs typeface="Times New Roman" panose="02020603050405020304" pitchFamily="18" charset="0"/>
              </a:rPr>
              <a:t> is the most relevant for the pathophysiology of the condition. </a:t>
            </a:r>
            <a:r>
              <a:rPr lang="en-US" sz="2400" i="1" dirty="0" err="1">
                <a:latin typeface="Times New Roman" panose="02020603050405020304" pitchFamily="18" charset="0"/>
                <a:cs typeface="Times New Roman" panose="02020603050405020304" pitchFamily="18" charset="0"/>
              </a:rPr>
              <a:t>tetanolysin</a:t>
            </a:r>
            <a:r>
              <a:rPr lang="en-US" sz="2400" dirty="0">
                <a:latin typeface="Times New Roman" panose="02020603050405020304" pitchFamily="18" charset="0"/>
                <a:cs typeface="Times New Roman" panose="02020603050405020304" pitchFamily="18" charset="0"/>
              </a:rPr>
              <a:t> caused local tissue necrosis.</a:t>
            </a:r>
          </a:p>
          <a:p>
            <a:pPr algn="ctr"/>
            <a:r>
              <a:rPr lang="en-US" sz="2400" i="1" dirty="0">
                <a:latin typeface="Times New Roman" panose="02020603050405020304" pitchFamily="18" charset="0"/>
                <a:cs typeface="Times New Roman" panose="02020603050405020304" pitchFamily="18" charset="0"/>
              </a:rPr>
              <a:t>neurotoxin, or </a:t>
            </a:r>
            <a:r>
              <a:rPr lang="en-US" sz="2400" i="1" dirty="0" err="1">
                <a:latin typeface="Times New Roman" panose="02020603050405020304" pitchFamily="18" charset="0"/>
                <a:cs typeface="Times New Roman" panose="02020603050405020304" pitchFamily="18" charset="0"/>
              </a:rPr>
              <a:t>nonspasmogenic</a:t>
            </a:r>
            <a:r>
              <a:rPr lang="en-US" sz="2400" i="1" dirty="0">
                <a:latin typeface="Times New Roman" panose="02020603050405020304" pitchFamily="18" charset="0"/>
                <a:cs typeface="Times New Roman" panose="02020603050405020304" pitchFamily="18" charset="0"/>
              </a:rPr>
              <a:t> toxin</a:t>
            </a:r>
            <a:r>
              <a:rPr lang="en-US" sz="2400" dirty="0">
                <a:latin typeface="Times New Roman" panose="02020603050405020304" pitchFamily="18" charset="0"/>
                <a:cs typeface="Times New Roman" panose="02020603050405020304" pitchFamily="18" charset="0"/>
              </a:rPr>
              <a:t>, which is a peripherally active for the pathophysiology of tetanus </a:t>
            </a:r>
          </a:p>
          <a:p>
            <a:pPr algn="ctr"/>
            <a:r>
              <a:rPr lang="en-US" sz="2400" dirty="0">
                <a:latin typeface="Times New Roman" panose="02020603050405020304" pitchFamily="18" charset="0"/>
                <a:cs typeface="Times New Roman" panose="02020603050405020304" pitchFamily="18" charset="0"/>
              </a:rPr>
              <a:t>.</a:t>
            </a:r>
          </a:p>
        </p:txBody>
      </p:sp>
      <p:sp>
        <p:nvSpPr>
          <p:cNvPr id="11" name="Arrow: Right 10">
            <a:extLst>
              <a:ext uri="{FF2B5EF4-FFF2-40B4-BE49-F238E27FC236}">
                <a16:creationId xmlns:a16="http://schemas.microsoft.com/office/drawing/2014/main" id="{6A93E9F4-D12E-27F6-7AC6-74230BE88CFB}"/>
              </a:ext>
            </a:extLst>
          </p:cNvPr>
          <p:cNvSpPr/>
          <p:nvPr/>
        </p:nvSpPr>
        <p:spPr>
          <a:xfrm rot="5400000">
            <a:off x="7742121" y="2774813"/>
            <a:ext cx="790216"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A07D05-891F-CD8C-E419-8BC819711332}"/>
              </a:ext>
            </a:extLst>
          </p:cNvPr>
          <p:cNvSpPr/>
          <p:nvPr/>
        </p:nvSpPr>
        <p:spPr>
          <a:xfrm rot="10800000">
            <a:off x="4673602" y="4540885"/>
            <a:ext cx="109728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5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heel(1)">
                                      <p:cBhvr>
                                        <p:cTn id="5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45C6A2-A456-4175-97E9-12795DE29673}"/>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5" name="Rectangle: Rounded Corners 4">
            <a:extLst>
              <a:ext uri="{FF2B5EF4-FFF2-40B4-BE49-F238E27FC236}">
                <a16:creationId xmlns:a16="http://schemas.microsoft.com/office/drawing/2014/main" id="{93090FAA-FCF3-0ED3-5381-F291DC0BFE73}"/>
              </a:ext>
            </a:extLst>
          </p:cNvPr>
          <p:cNvSpPr/>
          <p:nvPr/>
        </p:nvSpPr>
        <p:spPr>
          <a:xfrm>
            <a:off x="264159" y="850232"/>
            <a:ext cx="4212791" cy="2775284"/>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it blocks the release of neurotransmitters such as GABA and glycine, which are essential for the synaptic inhibition of gamma motor neurons in the spinal cord</a:t>
            </a:r>
          </a:p>
        </p:txBody>
      </p:sp>
      <p:sp>
        <p:nvSpPr>
          <p:cNvPr id="6" name="Arrow: Right 5">
            <a:extLst>
              <a:ext uri="{FF2B5EF4-FFF2-40B4-BE49-F238E27FC236}">
                <a16:creationId xmlns:a16="http://schemas.microsoft.com/office/drawing/2014/main" id="{B9A25C42-CC40-562A-04C6-04D752A87360}"/>
              </a:ext>
            </a:extLst>
          </p:cNvPr>
          <p:cNvSpPr/>
          <p:nvPr/>
        </p:nvSpPr>
        <p:spPr>
          <a:xfrm>
            <a:off x="4476951" y="1551004"/>
            <a:ext cx="1290320" cy="1097280"/>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9CA3EBE-DBB4-9A1A-6C84-2C056972F7D9}"/>
              </a:ext>
            </a:extLst>
          </p:cNvPr>
          <p:cNvSpPr/>
          <p:nvPr/>
        </p:nvSpPr>
        <p:spPr>
          <a:xfrm>
            <a:off x="5848684" y="850232"/>
            <a:ext cx="6063115" cy="2578768"/>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it leads to an unmodulated spread of neural impulses </a:t>
            </a:r>
            <a:r>
              <a:rPr lang="en-US" sz="2400" dirty="0" err="1">
                <a:latin typeface="Times New Roman" panose="02020603050405020304" pitchFamily="18" charset="0"/>
                <a:cs typeface="Times New Roman" panose="02020603050405020304" pitchFamily="18" charset="0"/>
              </a:rPr>
              <a:t>producedby</a:t>
            </a:r>
            <a:r>
              <a:rPr lang="en-US" sz="2400" dirty="0">
                <a:latin typeface="Times New Roman" panose="02020603050405020304" pitchFamily="18" charset="0"/>
                <a:cs typeface="Times New Roman" panose="02020603050405020304" pitchFamily="18" charset="0"/>
              </a:rPr>
              <a:t> normally innocuous stimuli, causing exaggerated responses and a state of constant muscular spasticity</a:t>
            </a:r>
          </a:p>
        </p:txBody>
      </p:sp>
      <p:sp>
        <p:nvSpPr>
          <p:cNvPr id="8" name="Arrow: Right 7">
            <a:extLst>
              <a:ext uri="{FF2B5EF4-FFF2-40B4-BE49-F238E27FC236}">
                <a16:creationId xmlns:a16="http://schemas.microsoft.com/office/drawing/2014/main" id="{9EF9B71E-E8F6-FF73-5BA4-FEB6AF4E1A65}"/>
              </a:ext>
            </a:extLst>
          </p:cNvPr>
          <p:cNvSpPr/>
          <p:nvPr/>
        </p:nvSpPr>
        <p:spPr>
          <a:xfrm rot="5400000">
            <a:off x="8504587" y="3435685"/>
            <a:ext cx="783390" cy="770021"/>
          </a:xfrm>
          <a:prstGeom prst="rightArrow">
            <a:avLst/>
          </a:prstGeom>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741782C-F9DD-68EC-D17E-D229F6A6030B}"/>
              </a:ext>
            </a:extLst>
          </p:cNvPr>
          <p:cNvSpPr/>
          <p:nvPr/>
        </p:nvSpPr>
        <p:spPr>
          <a:xfrm>
            <a:off x="5864724" y="4212391"/>
            <a:ext cx="6063115" cy="2140283"/>
          </a:xfrm>
          <a:prstGeom prst="roundRect">
            <a:avLst/>
          </a:prstGeom>
          <a:solidFill>
            <a:schemeClr val="accent2">
              <a:lumMod val="75000"/>
            </a:schemeClr>
          </a:solidFill>
          <a:ln w="57150">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Death occurs by asphyxiation caused by fixation of the muscles of respiration.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7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36AE9-06F8-0B82-6003-E6D75DF5CF3F}"/>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6" name="TextBox 5">
            <a:extLst>
              <a:ext uri="{FF2B5EF4-FFF2-40B4-BE49-F238E27FC236}">
                <a16:creationId xmlns:a16="http://schemas.microsoft.com/office/drawing/2014/main" id="{02F9555F-1299-D0B0-89B1-1EC1E92AE4E4}"/>
              </a:ext>
            </a:extLst>
          </p:cNvPr>
          <p:cNvSpPr txBox="1"/>
          <p:nvPr/>
        </p:nvSpPr>
        <p:spPr>
          <a:xfrm>
            <a:off x="176463" y="182267"/>
            <a:ext cx="11700577" cy="5730864"/>
          </a:xfrm>
          <a:prstGeom prst="rect">
            <a:avLst/>
          </a:prstGeom>
          <a:noFill/>
        </p:spPr>
        <p:txBody>
          <a:bodyPr wrap="square">
            <a:spAutoFit/>
          </a:bodyPr>
          <a:lstStyle/>
          <a:p>
            <a:pPr algn="just">
              <a:lnSpc>
                <a:spcPct val="150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CLINICAL FINDINGS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 1-	The incubation period varies between 3 days and 4 weeks. In sheep and lambs cases appear 3 to 10 days after shearing, docking, or castration.</a:t>
            </a: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2-	Initially, there is an increase in muscle stiffness, accompanied by muscle tremor. </a:t>
            </a: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3-	There is trismus with restriction of jaw movements.</a:t>
            </a: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4-	 Prolapse of the third eyelid.</a:t>
            </a: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5-	Stiffness of the hindlimbs causing an unsteady, straddling gait; and the tail is held out stiffly, especially when backing or turning. </a:t>
            </a:r>
          </a:p>
          <a:p>
            <a:pPr algn="just">
              <a:lnSpc>
                <a:spcPct val="150000"/>
              </a:lnSpc>
              <a:spcAft>
                <a:spcPts val="800"/>
              </a:spcAft>
            </a:pPr>
            <a:r>
              <a:rPr lang="en-US" sz="2000" i="1" dirty="0">
                <a:effectLst/>
                <a:latin typeface="Times New Roman" panose="02020603050405020304" pitchFamily="18" charset="0"/>
                <a:ea typeface="Calibri" panose="020F0502020204030204" pitchFamily="34" charset="0"/>
                <a:cs typeface="Arial" panose="020B0604020202020204" pitchFamily="34" charset="0"/>
              </a:rPr>
              <a:t>6-	Retraction of the eye and prolapse of the third eyelid (a rapid movement of the third eyelid across the cornea followed by a slow retraction) is one of the earliest and consistent signs (with the exception of sheep) and can be exaggerated by sharp lifting of the muzzle or tapping the face below the eye.</a:t>
            </a:r>
          </a:p>
        </p:txBody>
      </p:sp>
    </p:spTree>
    <p:extLst>
      <p:ext uri="{BB962C8B-B14F-4D97-AF65-F5344CB8AC3E}">
        <p14:creationId xmlns:p14="http://schemas.microsoft.com/office/powerpoint/2010/main" val="796420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12C9C-1796-5729-1A1F-D7D214725852}"/>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6" name="TextBox 5">
            <a:extLst>
              <a:ext uri="{FF2B5EF4-FFF2-40B4-BE49-F238E27FC236}">
                <a16:creationId xmlns:a16="http://schemas.microsoft.com/office/drawing/2014/main" id="{ADA97FF9-1798-43C5-A2CD-AAAC41F98549}"/>
              </a:ext>
            </a:extLst>
          </p:cNvPr>
          <p:cNvSpPr txBox="1"/>
          <p:nvPr/>
        </p:nvSpPr>
        <p:spPr>
          <a:xfrm>
            <a:off x="224589" y="679572"/>
            <a:ext cx="11742821" cy="3357137"/>
          </a:xfrm>
          <a:prstGeom prst="rect">
            <a:avLst/>
          </a:prstGeom>
          <a:noFill/>
        </p:spPr>
        <p:txBody>
          <a:bodyPr wrap="square">
            <a:spAutoFit/>
          </a:bodyPr>
          <a:lstStyle/>
          <a:p>
            <a:pPr lvl="0" algn="just" rtl="0">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7. The animal may continue to eat and drink in the early stages but mastication is soon prevented by tetany of the masseter muscles and saliva may drool from the mouth.</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lvl="0" algn="just" rtl="0">
              <a:lnSpc>
                <a:spcPct val="150000"/>
              </a:lnSpc>
            </a:pPr>
            <a:r>
              <a:rPr lang="en-US" sz="2400" dirty="0">
                <a:latin typeface="Calibri" panose="020F0502020204030204" pitchFamily="34" charset="0"/>
                <a:ea typeface="Calibri" panose="020F0502020204030204" pitchFamily="34" charset="0"/>
                <a:cs typeface="Arial" panose="020B0604020202020204" pitchFamily="34" charset="0"/>
              </a:rPr>
              <a:t>8. </a:t>
            </a:r>
            <a:r>
              <a:rPr lang="en-US" sz="2400" dirty="0">
                <a:effectLst/>
                <a:latin typeface="Times New Roman" panose="02020603050405020304" pitchFamily="18" charset="0"/>
                <a:ea typeface="Calibri" panose="020F0502020204030204" pitchFamily="34" charset="0"/>
                <a:cs typeface="Arial" panose="020B0604020202020204" pitchFamily="34" charset="0"/>
              </a:rPr>
              <a:t>Muscular tetany increases and the animal adopts a sawhorse posture.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9. The course of the disease and the prognosis vary both between and within species. The duration of a fatal illness in horses and cattle is usually 5 to 10 days, but sheep usually die on about the third or fourth day.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F54690-B97A-9FEE-FFE0-52757EA66921}"/>
              </a:ext>
            </a:extLst>
          </p:cNvPr>
          <p:cNvSpPr txBox="1"/>
          <p:nvPr/>
        </p:nvSpPr>
        <p:spPr>
          <a:xfrm>
            <a:off x="368968" y="4797984"/>
            <a:ext cx="11598441" cy="1900328"/>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NECROPSY FINDINGS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There are no gross or histologic findings by which a diagnosis can be confirmed.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824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F94C23-0E30-B9CD-A681-865283184F49}"/>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6" name="TextBox 5">
            <a:extLst>
              <a:ext uri="{FF2B5EF4-FFF2-40B4-BE49-F238E27FC236}">
                <a16:creationId xmlns:a16="http://schemas.microsoft.com/office/drawing/2014/main" id="{D11C862A-E695-4CFC-85D5-7BB3D4D8822C}"/>
              </a:ext>
            </a:extLst>
          </p:cNvPr>
          <p:cNvSpPr txBox="1"/>
          <p:nvPr/>
        </p:nvSpPr>
        <p:spPr>
          <a:xfrm>
            <a:off x="304800" y="951121"/>
            <a:ext cx="5720080" cy="5714385"/>
          </a:xfrm>
          <a:prstGeom prst="rect">
            <a:avLst/>
          </a:prstGeom>
          <a:noFill/>
        </p:spPr>
        <p:txBody>
          <a:bodyPr wrap="square">
            <a:spAutoFit/>
          </a:bodyPr>
          <a:lstStyle/>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All species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Strychnine poisoning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Meningitis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Horses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Hypocalcemic</a:t>
            </a:r>
            <a:r>
              <a:rPr lang="en-US" sz="2400" dirty="0">
                <a:effectLst/>
                <a:latin typeface="Times New Roman" panose="02020603050405020304" pitchFamily="18" charset="0"/>
                <a:ea typeface="Calibri" panose="020F0502020204030204" pitchFamily="34" charset="0"/>
                <a:cs typeface="Arial" panose="020B0604020202020204" pitchFamily="34" charset="0"/>
              </a:rPr>
              <a:t> tetany (eclampsia)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Acute laminitis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Hyperkalemic periodic paralysis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Myositis, particularly after injection in the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effectLst/>
                <a:latin typeface="Times New Roman" panose="02020603050405020304" pitchFamily="18" charset="0"/>
                <a:ea typeface="Calibri" panose="020F0502020204030204" pitchFamily="34" charset="0"/>
              </a:rPr>
              <a:t>cervical region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6744F30-0FD3-B0D2-EE0F-2F3B1EFFE4FE}"/>
              </a:ext>
            </a:extLst>
          </p:cNvPr>
          <p:cNvSpPr txBox="1"/>
          <p:nvPr/>
        </p:nvSpPr>
        <p:spPr>
          <a:xfrm>
            <a:off x="240632" y="80199"/>
            <a:ext cx="5720080" cy="587148"/>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Differential Diagnosis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1493A2-975B-3F9E-AF5A-13075CD3B321}"/>
              </a:ext>
            </a:extLst>
          </p:cNvPr>
          <p:cNvSpPr txBox="1"/>
          <p:nvPr/>
        </p:nvSpPr>
        <p:spPr>
          <a:xfrm>
            <a:off x="6529137" y="1607988"/>
            <a:ext cx="5358063" cy="3642023"/>
          </a:xfrm>
          <a:prstGeom prst="rect">
            <a:avLst/>
          </a:prstGeom>
          <a:noFill/>
        </p:spPr>
        <p:txBody>
          <a:bodyPr wrap="square">
            <a:spAutoFit/>
          </a:bodyPr>
          <a:lstStyle/>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Ruminants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Hypomagnesemia (cows, sheep and calves)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White muscle disease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Polioencephalomalacia</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Enterotoxemia</a:t>
            </a:r>
            <a:endParaRPr lang="en-US" sz="2400" dirty="0"/>
          </a:p>
        </p:txBody>
      </p:sp>
    </p:spTree>
    <p:extLst>
      <p:ext uri="{BB962C8B-B14F-4D97-AF65-F5344CB8AC3E}">
        <p14:creationId xmlns:p14="http://schemas.microsoft.com/office/powerpoint/2010/main" val="6753172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358</TotalTime>
  <Words>992</Words>
  <Application>Microsoft Office PowerPoint</Application>
  <PresentationFormat>Widescreen</PresentationFormat>
  <Paragraphs>80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TETANUS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    Regular vaccination if tetanus toxoid (R-1) Tetanus antitoxin (1500 IU per dose IM in unvaccinated animals with fresh wounds) (R-1) IM, intramuscularly, IV, intravenously.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Necrotic Hepatitis (Black Disease). </dc:title>
  <dc:creator>MA19557</dc:creator>
  <cp:lastModifiedBy>MA19557</cp:lastModifiedBy>
  <cp:revision>7</cp:revision>
  <dcterms:created xsi:type="dcterms:W3CDTF">2022-12-04T21:26:27Z</dcterms:created>
  <dcterms:modified xsi:type="dcterms:W3CDTF">2022-12-18T19:41:54Z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